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69" r:id="rId12"/>
    <p:sldId id="264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71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8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8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chinelearningplus.com/nlp/text-summarization-approaches-nlp-example/" TargetMode="External"/><Relationship Id="rId3" Type="http://schemas.openxmlformats.org/officeDocument/2006/relationships/hyperlink" Target="https://ai.googleblog.com/2020/06/pegasus-state-of-art-model-for.html" TargetMode="External"/><Relationship Id="rId7" Type="http://schemas.openxmlformats.org/officeDocument/2006/relationships/hyperlink" Target="https://www.topcoder.com/thrive/articles/text-summarization-in-nl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i.googleblog.com/2020/02/exploring-transfer-learning-with-t5.html" TargetMode="External"/><Relationship Id="rId5" Type="http://schemas.openxmlformats.org/officeDocument/2006/relationships/hyperlink" Target="https://iq.opengenus.org/luhns-heuristic-method-for-text-summarization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www.freecodecamp.org/news/what-is-rouge-and-how-it-works-for-evaluation-of-summaries-e059fb8ac84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utschland.de/de/news/deutschland-wirbt-um-pflegekraefte-aus-lateinamerik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833199" y="1730495"/>
            <a:ext cx="7477601" cy="1720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News Translation and Summarization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3781631"/>
            <a:ext cx="7477601" cy="198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this presentation, we'll be discussing an exciting project that solves the problem of staying up to date with global news in different languages. Our team has developed a comprehensive solution for both summarisation and translation of news articles, making it easy for you to keep up with news from all around the world.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3453"/>
            <a:ext cx="5486400" cy="8169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77D12-0801-6E2E-6B65-0F8BBA0664B4}"/>
              </a:ext>
            </a:extLst>
          </p:cNvPr>
          <p:cNvSpPr txBox="1"/>
          <p:nvPr/>
        </p:nvSpPr>
        <p:spPr>
          <a:xfrm>
            <a:off x="1728439" y="6255834"/>
            <a:ext cx="6445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 Team  : </a:t>
            </a:r>
            <a:endParaRPr lang="en-IN" b="0" dirty="0">
              <a:solidFill>
                <a:srgbClr val="DAD1E6"/>
              </a:solidFill>
              <a:effectLst/>
            </a:endParaRPr>
          </a:p>
          <a:p>
            <a:pPr marL="1371600" rtl="0" fontAlgn="base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Shuvam Bose   	</a:t>
            </a:r>
          </a:p>
          <a:p>
            <a:pPr marL="1371600" rtl="0" fontAlgn="base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Armaan Mittal 	</a:t>
            </a:r>
          </a:p>
          <a:p>
            <a:pPr marL="1371600" rtl="0" fontAlgn="base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Anirudh </a:t>
            </a:r>
            <a:r>
              <a:rPr lang="en-IN" sz="1800" b="0" i="0" u="none" strike="noStrike" dirty="0" err="1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Taawker</a:t>
            </a:r>
            <a:r>
              <a:rPr lang="en-IN" sz="18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 	</a:t>
            </a:r>
          </a:p>
          <a:p>
            <a:pPr marL="1371600" rtl="0" fontAlgn="base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Pranav M 		</a:t>
            </a:r>
            <a:endParaRPr lang="en-IN" dirty="0">
              <a:solidFill>
                <a:srgbClr val="DAD1E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4358555" y="542634"/>
            <a:ext cx="5913289" cy="789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Screenshot of Outputs</a:t>
            </a:r>
            <a:endParaRPr lang="en-US" sz="4374" dirty="0"/>
          </a:p>
        </p:txBody>
      </p:sp>
      <p:sp>
        <p:nvSpPr>
          <p:cNvPr id="6" name="Text 4"/>
          <p:cNvSpPr/>
          <p:nvPr/>
        </p:nvSpPr>
        <p:spPr>
          <a:xfrm>
            <a:off x="944711" y="1741805"/>
            <a:ext cx="2857855" cy="3100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Abstractive Summarizer</a:t>
            </a:r>
            <a:endParaRPr lang="en-US" sz="21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1D891-9B9B-A125-BDC4-88E31EF9DAE2}"/>
              </a:ext>
            </a:extLst>
          </p:cNvPr>
          <p:cNvSpPr txBox="1"/>
          <p:nvPr/>
        </p:nvSpPr>
        <p:spPr>
          <a:xfrm>
            <a:off x="1059366" y="2620537"/>
            <a:ext cx="3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dirty="0">
                <a:solidFill>
                  <a:srgbClr val="DAD1E6"/>
                </a:solidFill>
                <a:effectLst/>
                <a:latin typeface="Fira Sans" panose="020B0503050000020004" pitchFamily="34" charset="0"/>
              </a:rPr>
              <a:t>Pegasus</a:t>
            </a:r>
            <a:endParaRPr lang="en-IN" dirty="0">
              <a:solidFill>
                <a:srgbClr val="DAD1E6"/>
              </a:solidFill>
              <a:latin typeface="Fira Sans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EAE7EF-E8FD-BAAB-C964-18AA3BB51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4" y="3754028"/>
            <a:ext cx="12779300" cy="32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7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4358555" y="542634"/>
            <a:ext cx="5913289" cy="789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Screenshot of Outputs</a:t>
            </a:r>
            <a:endParaRPr lang="en-US" sz="4374" dirty="0"/>
          </a:p>
        </p:txBody>
      </p:sp>
      <p:sp>
        <p:nvSpPr>
          <p:cNvPr id="6" name="Text 4"/>
          <p:cNvSpPr/>
          <p:nvPr/>
        </p:nvSpPr>
        <p:spPr>
          <a:xfrm>
            <a:off x="944711" y="1741805"/>
            <a:ext cx="2857855" cy="3100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Abstractive Summarizer</a:t>
            </a:r>
            <a:endParaRPr lang="en-US" sz="21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1D891-9B9B-A125-BDC4-88E31EF9DAE2}"/>
              </a:ext>
            </a:extLst>
          </p:cNvPr>
          <p:cNvSpPr txBox="1"/>
          <p:nvPr/>
        </p:nvSpPr>
        <p:spPr>
          <a:xfrm>
            <a:off x="1059367" y="2988525"/>
            <a:ext cx="311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DAD1E6"/>
                </a:solidFill>
                <a:latin typeface="Fira Sans" panose="020B0503050000020004" pitchFamily="34" charset="0"/>
              </a:rPr>
              <a:t>T-5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ECD91B-8864-2143-C148-271CBD82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8" y="4114800"/>
            <a:ext cx="13148662" cy="188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744855" y="732996"/>
            <a:ext cx="3972997" cy="640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4"/>
              </a:lnSpc>
              <a:buNone/>
            </a:pPr>
            <a:r>
              <a:rPr lang="en-US" sz="391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References</a:t>
            </a:r>
            <a:endParaRPr lang="en-US" sz="3911" dirty="0"/>
          </a:p>
        </p:txBody>
      </p:sp>
      <p:sp>
        <p:nvSpPr>
          <p:cNvPr id="5" name="Text 3"/>
          <p:cNvSpPr/>
          <p:nvPr/>
        </p:nvSpPr>
        <p:spPr>
          <a:xfrm>
            <a:off x="744855" y="1925858"/>
            <a:ext cx="2383750" cy="384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34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Pegasus</a:t>
            </a:r>
            <a:endParaRPr lang="en-US" sz="2346" dirty="0"/>
          </a:p>
        </p:txBody>
      </p:sp>
      <p:sp>
        <p:nvSpPr>
          <p:cNvPr id="6" name="Text 4"/>
          <p:cNvSpPr/>
          <p:nvPr/>
        </p:nvSpPr>
        <p:spPr>
          <a:xfrm>
            <a:off x="744855" y="2507456"/>
            <a:ext cx="4056698" cy="1064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56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 the details about Google's Pegasus, a state-of-the-art model for text summarization.</a:t>
            </a:r>
            <a:endParaRPr lang="en-US" sz="1564" dirty="0"/>
          </a:p>
        </p:txBody>
      </p:sp>
      <p:pic>
        <p:nvPicPr>
          <p:cNvPr id="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" y="3818269"/>
            <a:ext cx="1288733" cy="54224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293757" y="1925858"/>
            <a:ext cx="2383750" cy="384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34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Luhn</a:t>
            </a:r>
            <a:endParaRPr lang="en-US" sz="2346" dirty="0"/>
          </a:p>
        </p:txBody>
      </p:sp>
      <p:sp>
        <p:nvSpPr>
          <p:cNvPr id="9" name="Text 6"/>
          <p:cNvSpPr/>
          <p:nvPr/>
        </p:nvSpPr>
        <p:spPr>
          <a:xfrm>
            <a:off x="5293757" y="2507456"/>
            <a:ext cx="4056698" cy="70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56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 more about Luhn's heuristic method for text summarization.</a:t>
            </a:r>
            <a:endParaRPr lang="en-US" sz="1564" dirty="0"/>
          </a:p>
        </p:txBody>
      </p:sp>
      <p:pic>
        <p:nvPicPr>
          <p:cNvPr id="10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57" y="3463471"/>
            <a:ext cx="1288733" cy="54224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842659" y="1925858"/>
            <a:ext cx="2383750" cy="384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34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T-5</a:t>
            </a:r>
            <a:endParaRPr lang="en-US" sz="2346" dirty="0"/>
          </a:p>
        </p:txBody>
      </p:sp>
      <p:sp>
        <p:nvSpPr>
          <p:cNvPr id="12" name="Text 8"/>
          <p:cNvSpPr/>
          <p:nvPr/>
        </p:nvSpPr>
        <p:spPr>
          <a:xfrm>
            <a:off x="9842659" y="2507456"/>
            <a:ext cx="4056698" cy="354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56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transfer learning using T-5.</a:t>
            </a:r>
            <a:endParaRPr lang="en-US" sz="1564" dirty="0"/>
          </a:p>
        </p:txBody>
      </p:sp>
      <p:pic>
        <p:nvPicPr>
          <p:cNvPr id="13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659" y="3108674"/>
            <a:ext cx="1288733" cy="5422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4855" y="5109699"/>
            <a:ext cx="2383750" cy="384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346" b="1" dirty="0" err="1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Lexrank</a:t>
            </a:r>
            <a:endParaRPr lang="en-US" sz="2346" dirty="0"/>
          </a:p>
        </p:txBody>
      </p:sp>
      <p:sp>
        <p:nvSpPr>
          <p:cNvPr id="15" name="Text 10"/>
          <p:cNvSpPr/>
          <p:nvPr/>
        </p:nvSpPr>
        <p:spPr>
          <a:xfrm>
            <a:off x="744855" y="5691297"/>
            <a:ext cx="4056698" cy="354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56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 about text summarization in NLP.</a:t>
            </a:r>
            <a:endParaRPr lang="en-US" sz="1564" dirty="0"/>
          </a:p>
        </p:txBody>
      </p:sp>
      <p:pic>
        <p:nvPicPr>
          <p:cNvPr id="16" name="Image 3" descr="preencoded.png">
            <a:hlinkClick r:id="rId7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" y="6292514"/>
            <a:ext cx="1288733" cy="54224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293757" y="5109699"/>
            <a:ext cx="3657600" cy="384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34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NLP Summarization Models</a:t>
            </a:r>
            <a:endParaRPr lang="en-US" sz="2346" dirty="0"/>
          </a:p>
        </p:txBody>
      </p:sp>
      <p:sp>
        <p:nvSpPr>
          <p:cNvPr id="18" name="Text 12"/>
          <p:cNvSpPr/>
          <p:nvPr/>
        </p:nvSpPr>
        <p:spPr>
          <a:xfrm>
            <a:off x="5293757" y="5691297"/>
            <a:ext cx="4056698" cy="70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56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Get an overview of text summarization approaches in NLP.</a:t>
            </a:r>
            <a:endParaRPr lang="en-US" sz="1564" dirty="0"/>
          </a:p>
        </p:txBody>
      </p:sp>
      <p:pic>
        <p:nvPicPr>
          <p:cNvPr id="19" name="Image 4" descr="preencoded.png">
            <a:hlinkClick r:id="rId8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57" y="6647312"/>
            <a:ext cx="1288733" cy="54224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842659" y="5109699"/>
            <a:ext cx="2383750" cy="384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34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ROUGE</a:t>
            </a:r>
            <a:endParaRPr lang="en-US" sz="2346" dirty="0"/>
          </a:p>
        </p:txBody>
      </p:sp>
      <p:sp>
        <p:nvSpPr>
          <p:cNvPr id="21" name="Text 14"/>
          <p:cNvSpPr/>
          <p:nvPr/>
        </p:nvSpPr>
        <p:spPr>
          <a:xfrm>
            <a:off x="9842659" y="5691297"/>
            <a:ext cx="4056698" cy="70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56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 how ROUGE works for evaluation of summaries.</a:t>
            </a:r>
            <a:endParaRPr lang="en-US" sz="1564" dirty="0"/>
          </a:p>
        </p:txBody>
      </p:sp>
      <p:pic>
        <p:nvPicPr>
          <p:cNvPr id="22" name="Image 5" descr="preencoded.png">
            <a:hlinkClick r:id="rId9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659" y="6647312"/>
            <a:ext cx="1288733" cy="5422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3992138"/>
            <a:ext cx="6838840" cy="1860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115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THANK YOU</a:t>
            </a:r>
            <a:endParaRPr lang="en-US" sz="1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200" y="814111"/>
            <a:ext cx="7477601" cy="981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Outline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B94E8-E4F1-F33B-A219-CC540E5A1FC7}"/>
              </a:ext>
            </a:extLst>
          </p:cNvPr>
          <p:cNvSpPr txBox="1"/>
          <p:nvPr/>
        </p:nvSpPr>
        <p:spPr>
          <a:xfrm>
            <a:off x="833200" y="2196839"/>
            <a:ext cx="703641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54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Abstract/Problem  </a:t>
            </a:r>
            <a:endParaRPr lang="en-US" sz="2000" b="0" i="0" u="none" strike="noStrike" dirty="0">
              <a:solidFill>
                <a:srgbClr val="DAD1E6"/>
              </a:solidFill>
              <a:effectLst/>
              <a:latin typeface="Noto Sans Symbols"/>
            </a:endParaRPr>
          </a:p>
          <a:p>
            <a:pPr marL="4254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Scope of the Project/Use-case</a:t>
            </a:r>
            <a:endParaRPr lang="en-US" sz="2000" b="0" i="0" u="none" strike="noStrike" dirty="0">
              <a:solidFill>
                <a:srgbClr val="DAD1E6"/>
              </a:solidFill>
              <a:effectLst/>
              <a:latin typeface="Noto Sans Symbols"/>
            </a:endParaRPr>
          </a:p>
          <a:p>
            <a:pPr marL="4254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Core NLP concepts used in project</a:t>
            </a:r>
            <a:endParaRPr lang="en-US" sz="2000" b="0" i="0" u="none" strike="noStrike" dirty="0">
              <a:solidFill>
                <a:srgbClr val="DAD1E6"/>
              </a:solidFill>
              <a:effectLst/>
              <a:latin typeface="Noto Sans Symbols"/>
            </a:endParaRPr>
          </a:p>
          <a:p>
            <a:pPr marL="4254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High Level Architecture /Detailed Flowchart </a:t>
            </a:r>
            <a:endParaRPr lang="en-US" sz="2000" b="0" i="0" u="none" strike="noStrike" dirty="0">
              <a:solidFill>
                <a:srgbClr val="DAD1E6"/>
              </a:solidFill>
              <a:effectLst/>
              <a:latin typeface="Noto Sans Symbols"/>
            </a:endParaRPr>
          </a:p>
          <a:p>
            <a:pPr marL="4254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Explanation of Dataset &amp; its Features</a:t>
            </a:r>
            <a:endParaRPr lang="en-US" sz="2000" b="0" i="0" u="none" strike="noStrike" dirty="0">
              <a:solidFill>
                <a:srgbClr val="DAD1E6"/>
              </a:solidFill>
              <a:effectLst/>
              <a:latin typeface="Noto Sans Symbols"/>
            </a:endParaRPr>
          </a:p>
          <a:p>
            <a:pPr marL="4254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Screenshot of output</a:t>
            </a:r>
            <a:endParaRPr lang="en-US" sz="2000" b="0" i="0" u="none" strike="noStrike" dirty="0">
              <a:solidFill>
                <a:srgbClr val="DAD1E6"/>
              </a:solidFill>
              <a:effectLst/>
              <a:latin typeface="Noto Sans Symbols"/>
            </a:endParaRPr>
          </a:p>
          <a:p>
            <a:pPr marL="425450" indent="-285750" algn="just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DAD1E6"/>
                </a:solidFill>
                <a:effectLst/>
                <a:latin typeface="Trebuchet MS" panose="020B0603020202020204" pitchFamily="34" charset="0"/>
              </a:rPr>
              <a:t>References </a:t>
            </a:r>
            <a:endParaRPr lang="en-US" sz="2000" b="0" i="0" u="none" strike="noStrike" dirty="0">
              <a:solidFill>
                <a:srgbClr val="DAD1E6"/>
              </a:solidFill>
              <a:effectLst/>
              <a:latin typeface="Noto Sans Symbols"/>
            </a:endParaRPr>
          </a:p>
          <a:p>
            <a:pPr marL="139700" algn="just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DAD1E6"/>
              </a:solidFill>
              <a:effectLst/>
              <a:latin typeface="Noto Sans Symbol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24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766995"/>
            <a:ext cx="451104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Abstract/Problem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814604"/>
            <a:ext cx="7477601" cy="2820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Keeping up with the news can be an overwhelming task, especially when you have to sift through articles in different languages. Our project addresses this by providing a solution to summarise and translate news in just a few clicks.</a:t>
            </a:r>
          </a:p>
          <a:p>
            <a:pPr marL="0" indent="0">
              <a:lnSpc>
                <a:spcPts val="3149"/>
              </a:lnSpc>
              <a:buNone/>
            </a:pPr>
            <a:r>
              <a:rPr lang="en-US" sz="1800" b="0" i="0" u="none" strike="noStrike" dirty="0">
                <a:solidFill>
                  <a:srgbClr val="DAD1E6"/>
                </a:solidFill>
                <a:effectLst/>
                <a:latin typeface="Fira Sans" panose="020B0503050000020004" pitchFamily="34" charset="0"/>
              </a:rPr>
              <a:t>This summarization is done using four different models, and the translation is done using the Da-</a:t>
            </a:r>
            <a:r>
              <a:rPr lang="en-US" dirty="0">
                <a:solidFill>
                  <a:srgbClr val="DAD1E6"/>
                </a:solidFill>
                <a:latin typeface="Fira Sans" panose="020B0503050000020004" pitchFamily="34" charset="0"/>
              </a:rPr>
              <a:t>V</a:t>
            </a:r>
            <a:r>
              <a:rPr lang="en-US" sz="1800" b="0" i="0" u="none" strike="noStrike" dirty="0">
                <a:solidFill>
                  <a:srgbClr val="DAD1E6"/>
                </a:solidFill>
                <a:effectLst/>
                <a:latin typeface="Fira Sans" panose="020B0503050000020004" pitchFamily="34" charset="0"/>
              </a:rPr>
              <a:t>inci model. </a:t>
            </a:r>
            <a:endParaRPr lang="en-US" sz="1750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>
              <a:lnSpc>
                <a:spcPts val="3149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>
              <a:lnSpc>
                <a:spcPts val="3149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190833"/>
            <a:ext cx="817626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Scope of the Project/Use-case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392795"/>
            <a:ext cx="4173260" cy="2585342"/>
          </a:xfrm>
          <a:prstGeom prst="roundRect">
            <a:avLst>
              <a:gd name="adj" fmla="val 2578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3613332"/>
            <a:ext cx="24688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Aiding journalists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4170112"/>
            <a:ext cx="3728918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Journalists can save time while reviewing large volumes of articles, helping them focus on their core work.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28630" y="3392795"/>
            <a:ext cx="4173260" cy="2585342"/>
          </a:xfrm>
          <a:prstGeom prst="roundRect">
            <a:avLst>
              <a:gd name="adj" fmla="val 2578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5450800" y="3613332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Content curation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450800" y="4170112"/>
            <a:ext cx="3728918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Summarised articles can be used to create curated content for readers’ convenience.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24060" y="3392795"/>
            <a:ext cx="4173260" cy="2585342"/>
          </a:xfrm>
          <a:prstGeom prst="roundRect">
            <a:avLst>
              <a:gd name="adj" fmla="val 2578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9846231" y="3613332"/>
            <a:ext cx="37033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Efficient reading for users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846231" y="4170112"/>
            <a:ext cx="3728918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can get a quick summary of articles, saving them time and effort of reading through a lengthy article.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069568" y="1856482"/>
            <a:ext cx="653796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Core NLP concepts used in project</a:t>
            </a:r>
            <a:endParaRPr lang="en-US" sz="3062" dirty="0"/>
          </a:p>
        </p:txBody>
      </p:sp>
      <p:sp>
        <p:nvSpPr>
          <p:cNvPr id="5" name="Shape 3"/>
          <p:cNvSpPr/>
          <p:nvPr/>
        </p:nvSpPr>
        <p:spPr>
          <a:xfrm>
            <a:off x="6069568" y="2734375"/>
            <a:ext cx="349925" cy="347352"/>
          </a:xfrm>
          <a:prstGeom prst="roundRect">
            <a:avLst>
              <a:gd name="adj" fmla="val 13434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6183511" y="2757422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7" name="Text 5"/>
          <p:cNvSpPr/>
          <p:nvPr/>
        </p:nvSpPr>
        <p:spPr>
          <a:xfrm>
            <a:off x="6574988" y="2782596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Preprocessing</a:t>
            </a:r>
            <a:endParaRPr lang="en-US" sz="1531" dirty="0"/>
          </a:p>
        </p:txBody>
      </p:sp>
      <p:sp>
        <p:nvSpPr>
          <p:cNvPr id="8" name="Text 6"/>
          <p:cNvSpPr/>
          <p:nvPr/>
        </p:nvSpPr>
        <p:spPr>
          <a:xfrm>
            <a:off x="6574988" y="3172258"/>
            <a:ext cx="3405664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removal of HTML tags, extra white spaces and converting text to lowercase.</a:t>
            </a:r>
            <a:endParaRPr lang="en-US" sz="1225" dirty="0"/>
          </a:p>
        </p:txBody>
      </p:sp>
      <p:sp>
        <p:nvSpPr>
          <p:cNvPr id="9" name="Shape 7"/>
          <p:cNvSpPr/>
          <p:nvPr/>
        </p:nvSpPr>
        <p:spPr>
          <a:xfrm>
            <a:off x="10136148" y="2734375"/>
            <a:ext cx="349925" cy="347352"/>
          </a:xfrm>
          <a:prstGeom prst="roundRect">
            <a:avLst>
              <a:gd name="adj" fmla="val 13434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10250091" y="2757422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837" dirty="0"/>
          </a:p>
        </p:txBody>
      </p:sp>
      <p:sp>
        <p:nvSpPr>
          <p:cNvPr id="11" name="Text 9"/>
          <p:cNvSpPr/>
          <p:nvPr/>
        </p:nvSpPr>
        <p:spPr>
          <a:xfrm>
            <a:off x="10641568" y="2782596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OpenAI API</a:t>
            </a:r>
            <a:endParaRPr lang="en-US" sz="1531" dirty="0"/>
          </a:p>
        </p:txBody>
      </p:sp>
      <p:sp>
        <p:nvSpPr>
          <p:cNvPr id="12" name="Text 10"/>
          <p:cNvSpPr/>
          <p:nvPr/>
        </p:nvSpPr>
        <p:spPr>
          <a:xfrm>
            <a:off x="10641568" y="3172258"/>
            <a:ext cx="34056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used OpenAI’s API for translation.</a:t>
            </a:r>
            <a:endParaRPr lang="en-US" sz="1225" dirty="0"/>
          </a:p>
        </p:txBody>
      </p:sp>
      <p:sp>
        <p:nvSpPr>
          <p:cNvPr id="13" name="Shape 11"/>
          <p:cNvSpPr/>
          <p:nvPr/>
        </p:nvSpPr>
        <p:spPr>
          <a:xfrm>
            <a:off x="6069568" y="4026751"/>
            <a:ext cx="349925" cy="347352"/>
          </a:xfrm>
          <a:prstGeom prst="roundRect">
            <a:avLst>
              <a:gd name="adj" fmla="val 13434"/>
            </a:avLst>
          </a:prstGeom>
          <a:solidFill>
            <a:srgbClr val="312140"/>
          </a:solidFill>
          <a:ln/>
        </p:spPr>
      </p:sp>
      <p:sp>
        <p:nvSpPr>
          <p:cNvPr id="14" name="Text 12"/>
          <p:cNvSpPr/>
          <p:nvPr/>
        </p:nvSpPr>
        <p:spPr>
          <a:xfrm>
            <a:off x="6183511" y="4049797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837" dirty="0"/>
          </a:p>
        </p:txBody>
      </p:sp>
      <p:sp>
        <p:nvSpPr>
          <p:cNvPr id="15" name="Text 13"/>
          <p:cNvSpPr/>
          <p:nvPr/>
        </p:nvSpPr>
        <p:spPr>
          <a:xfrm>
            <a:off x="6574988" y="4074971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Bleurt Test</a:t>
            </a:r>
            <a:endParaRPr lang="en-US" sz="1531" dirty="0"/>
          </a:p>
        </p:txBody>
      </p:sp>
      <p:sp>
        <p:nvSpPr>
          <p:cNvPr id="16" name="Text 14"/>
          <p:cNvSpPr/>
          <p:nvPr/>
        </p:nvSpPr>
        <p:spPr>
          <a:xfrm>
            <a:off x="6574988" y="4464634"/>
            <a:ext cx="3405664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used Bleurt Test to evaluate the accuracy of the translation.</a:t>
            </a:r>
            <a:endParaRPr lang="en-US" sz="1225" dirty="0"/>
          </a:p>
        </p:txBody>
      </p:sp>
      <p:sp>
        <p:nvSpPr>
          <p:cNvPr id="17" name="Shape 15"/>
          <p:cNvSpPr/>
          <p:nvPr/>
        </p:nvSpPr>
        <p:spPr>
          <a:xfrm>
            <a:off x="10136148" y="4026751"/>
            <a:ext cx="349925" cy="347352"/>
          </a:xfrm>
          <a:prstGeom prst="roundRect">
            <a:avLst>
              <a:gd name="adj" fmla="val 13434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10250091" y="4049797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1837" dirty="0"/>
          </a:p>
        </p:txBody>
      </p:sp>
      <p:sp>
        <p:nvSpPr>
          <p:cNvPr id="19" name="Text 17"/>
          <p:cNvSpPr/>
          <p:nvPr/>
        </p:nvSpPr>
        <p:spPr>
          <a:xfrm>
            <a:off x="10641568" y="4074971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Tokenization</a:t>
            </a:r>
            <a:endParaRPr lang="en-US" sz="1531" dirty="0"/>
          </a:p>
        </p:txBody>
      </p:sp>
      <p:sp>
        <p:nvSpPr>
          <p:cNvPr id="20" name="Text 18"/>
          <p:cNvSpPr/>
          <p:nvPr/>
        </p:nvSpPr>
        <p:spPr>
          <a:xfrm>
            <a:off x="10641568" y="4464634"/>
            <a:ext cx="3405664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Breaking text into smaller parts for better analysis.</a:t>
            </a:r>
            <a:endParaRPr lang="en-US" sz="1225" dirty="0"/>
          </a:p>
        </p:txBody>
      </p:sp>
      <p:sp>
        <p:nvSpPr>
          <p:cNvPr id="21" name="Shape 19"/>
          <p:cNvSpPr/>
          <p:nvPr/>
        </p:nvSpPr>
        <p:spPr>
          <a:xfrm>
            <a:off x="6069568" y="5319126"/>
            <a:ext cx="349925" cy="347352"/>
          </a:xfrm>
          <a:prstGeom prst="roundRect">
            <a:avLst>
              <a:gd name="adj" fmla="val 13434"/>
            </a:avLst>
          </a:prstGeom>
          <a:solidFill>
            <a:srgbClr val="312140"/>
          </a:solidFill>
          <a:ln/>
        </p:spPr>
      </p:sp>
      <p:sp>
        <p:nvSpPr>
          <p:cNvPr id="22" name="Text 20"/>
          <p:cNvSpPr/>
          <p:nvPr/>
        </p:nvSpPr>
        <p:spPr>
          <a:xfrm>
            <a:off x="6183511" y="5342172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1837" dirty="0"/>
          </a:p>
        </p:txBody>
      </p:sp>
      <p:sp>
        <p:nvSpPr>
          <p:cNvPr id="23" name="Text 21"/>
          <p:cNvSpPr/>
          <p:nvPr/>
        </p:nvSpPr>
        <p:spPr>
          <a:xfrm>
            <a:off x="6574988" y="5367346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Summarization</a:t>
            </a:r>
            <a:endParaRPr lang="en-US" sz="1531" dirty="0"/>
          </a:p>
        </p:txBody>
      </p:sp>
      <p:sp>
        <p:nvSpPr>
          <p:cNvPr id="24" name="Text 22"/>
          <p:cNvSpPr/>
          <p:nvPr/>
        </p:nvSpPr>
        <p:spPr>
          <a:xfrm>
            <a:off x="6574988" y="5757009"/>
            <a:ext cx="3405664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Extractive and abstractive methods were used with four different models.</a:t>
            </a:r>
            <a:endParaRPr lang="en-US" sz="1225" dirty="0"/>
          </a:p>
        </p:txBody>
      </p:sp>
      <p:sp>
        <p:nvSpPr>
          <p:cNvPr id="25" name="Shape 23"/>
          <p:cNvSpPr/>
          <p:nvPr/>
        </p:nvSpPr>
        <p:spPr>
          <a:xfrm>
            <a:off x="10136148" y="5319126"/>
            <a:ext cx="349925" cy="347352"/>
          </a:xfrm>
          <a:prstGeom prst="roundRect">
            <a:avLst>
              <a:gd name="adj" fmla="val 13434"/>
            </a:avLst>
          </a:prstGeom>
          <a:solidFill>
            <a:srgbClr val="312140"/>
          </a:solidFill>
          <a:ln/>
        </p:spPr>
      </p:sp>
      <p:sp>
        <p:nvSpPr>
          <p:cNvPr id="26" name="Text 24"/>
          <p:cNvSpPr/>
          <p:nvPr/>
        </p:nvSpPr>
        <p:spPr>
          <a:xfrm>
            <a:off x="10250091" y="5342172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</a:t>
            </a:r>
            <a:endParaRPr lang="en-US" sz="1837" dirty="0"/>
          </a:p>
        </p:txBody>
      </p:sp>
      <p:sp>
        <p:nvSpPr>
          <p:cNvPr id="27" name="Text 25"/>
          <p:cNvSpPr/>
          <p:nvPr/>
        </p:nvSpPr>
        <p:spPr>
          <a:xfrm>
            <a:off x="10641568" y="5367346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Prompt Engineering</a:t>
            </a:r>
            <a:endParaRPr lang="en-US" sz="1531" dirty="0"/>
          </a:p>
        </p:txBody>
      </p:sp>
      <p:sp>
        <p:nvSpPr>
          <p:cNvPr id="28" name="Text 26"/>
          <p:cNvSpPr/>
          <p:nvPr/>
        </p:nvSpPr>
        <p:spPr>
          <a:xfrm>
            <a:off x="10641568" y="5757009"/>
            <a:ext cx="3405664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to improve the translation accuracy.</a:t>
            </a:r>
            <a:endParaRPr lang="en-US" sz="1225" dirty="0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200" y="947925"/>
            <a:ext cx="7477601" cy="143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 Level Architecture / Detailed Flowchart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F1352-0C8B-B4B1-13AD-23F46186B7F8}"/>
              </a:ext>
            </a:extLst>
          </p:cNvPr>
          <p:cNvSpPr txBox="1"/>
          <p:nvPr/>
        </p:nvSpPr>
        <p:spPr>
          <a:xfrm>
            <a:off x="1003610" y="3367668"/>
            <a:ext cx="6233531" cy="335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A07821-279C-06AF-94AF-F72F2314D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206" y="2811676"/>
            <a:ext cx="5224768" cy="4927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210098"/>
            <a:ext cx="7477601" cy="143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Explanation of Dataset &amp; its Features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974511"/>
            <a:ext cx="7477601" cy="3764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used a dataset consisting of unstructured data in German and English which was sourced from a German news articles website. During preprocessing, we removed HTML tags, white spaces and other unnecessary symbols. Our translated version was tested against the English version of this dataset for accuracy.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DAD1E6"/>
              </a:solidFill>
              <a:effectLst/>
              <a:latin typeface="Fira Sans" panose="020B05030500000200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DAD1E6"/>
                </a:solidFill>
                <a:effectLst/>
                <a:latin typeface="Fira Sans" panose="020B0503050000020004" pitchFamily="34" charset="0"/>
              </a:rPr>
              <a:t>Dataset Source: German News Articles</a:t>
            </a:r>
            <a:endParaRPr lang="en-US" sz="1600" b="0" dirty="0">
              <a:solidFill>
                <a:srgbClr val="DAD1E6"/>
              </a:solidFill>
              <a:effectLst/>
              <a:latin typeface="Fira Sans" panose="020B0503050000020004" pitchFamily="34" charset="0"/>
            </a:endParaRPr>
          </a:p>
          <a:p>
            <a:br>
              <a:rPr lang="en-US" sz="1600" b="0" dirty="0">
                <a:solidFill>
                  <a:srgbClr val="DAD1E6"/>
                </a:solidFill>
                <a:effectLst/>
                <a:latin typeface="Fira Sans" panose="020B0503050000020004" pitchFamily="34" charset="0"/>
              </a:rPr>
            </a:br>
            <a:r>
              <a:rPr lang="en-US" sz="1800" b="0" i="0" u="none" strike="noStrike" dirty="0">
                <a:solidFill>
                  <a:srgbClr val="DAD1E6"/>
                </a:solidFill>
                <a:effectLst/>
                <a:latin typeface="Fira Sans" panose="020B0503050000020004" pitchFamily="34" charset="0"/>
              </a:rPr>
              <a:t>Obtained from: </a:t>
            </a:r>
            <a:r>
              <a:rPr lang="en-US" sz="1800" b="0" i="0" u="sng" dirty="0">
                <a:solidFill>
                  <a:srgbClr val="DAD1E6"/>
                </a:solidFill>
                <a:effectLst/>
                <a:latin typeface="Fira Sans" panose="020B0503050000020004" pitchFamily="34" charset="0"/>
                <a:hlinkClick r:id="rId3"/>
              </a:rPr>
              <a:t>https://www.deutschland.de/de/news/deutschland-wirbt-um-pflegekraefte-aus-lateinamerika</a:t>
            </a:r>
            <a:endParaRPr lang="en-US" sz="1750" dirty="0">
              <a:solidFill>
                <a:srgbClr val="DAD1E6"/>
              </a:solidFill>
              <a:latin typeface="Fira Sans" panose="020B05030500000200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4358555" y="542634"/>
            <a:ext cx="5913289" cy="789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Screenshot of Outputs</a:t>
            </a:r>
            <a:endParaRPr lang="en-US" sz="4374" dirty="0"/>
          </a:p>
        </p:txBody>
      </p:sp>
      <p:sp>
        <p:nvSpPr>
          <p:cNvPr id="6" name="Text 4"/>
          <p:cNvSpPr/>
          <p:nvPr/>
        </p:nvSpPr>
        <p:spPr>
          <a:xfrm>
            <a:off x="944711" y="1741805"/>
            <a:ext cx="2857855" cy="3100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Translator Output</a:t>
            </a:r>
            <a:endParaRPr lang="en-US" sz="2187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12F639-BCBC-246C-80AE-8FB25D7F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12" y="3073616"/>
            <a:ext cx="9255512" cy="3848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4358555" y="542634"/>
            <a:ext cx="5913289" cy="789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Screenshot of Outputs</a:t>
            </a:r>
            <a:endParaRPr lang="en-US" sz="4374" dirty="0"/>
          </a:p>
        </p:txBody>
      </p:sp>
      <p:sp>
        <p:nvSpPr>
          <p:cNvPr id="6" name="Text 4"/>
          <p:cNvSpPr/>
          <p:nvPr/>
        </p:nvSpPr>
        <p:spPr>
          <a:xfrm>
            <a:off x="944711" y="1741805"/>
            <a:ext cx="2857855" cy="3100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Extractive Summarizer</a:t>
            </a:r>
            <a:endParaRPr lang="en-US" sz="218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3D02C-CF0A-4CCF-5C05-D910EC23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11" y="3241132"/>
            <a:ext cx="11133980" cy="1431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41D891-9B9B-A125-BDC4-88E31EF9DAE2}"/>
              </a:ext>
            </a:extLst>
          </p:cNvPr>
          <p:cNvSpPr txBox="1"/>
          <p:nvPr/>
        </p:nvSpPr>
        <p:spPr>
          <a:xfrm>
            <a:off x="1059366" y="2620537"/>
            <a:ext cx="312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dirty="0">
                <a:solidFill>
                  <a:srgbClr val="DAD1E6"/>
                </a:solidFill>
                <a:effectLst/>
                <a:latin typeface="Fira Sans" panose="020B0503050000020004" pitchFamily="34" charset="0"/>
              </a:rPr>
              <a:t>LUHN</a:t>
            </a:r>
            <a:endParaRPr lang="en-IN" dirty="0">
              <a:solidFill>
                <a:srgbClr val="DAD1E6"/>
              </a:solidFill>
              <a:latin typeface="Fira Sans" panose="020B05030500000200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C9E00-CAE7-1E66-3462-2079381C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21" y="5919499"/>
            <a:ext cx="10619642" cy="1766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A6D87-81B5-4255-2BE9-FB52C164FAEE}"/>
              </a:ext>
            </a:extLst>
          </p:cNvPr>
          <p:cNvSpPr txBox="1"/>
          <p:nvPr/>
        </p:nvSpPr>
        <p:spPr>
          <a:xfrm>
            <a:off x="1059366" y="5227548"/>
            <a:ext cx="319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dirty="0" err="1">
                <a:solidFill>
                  <a:srgbClr val="DAD1E6"/>
                </a:solidFill>
                <a:effectLst/>
                <a:latin typeface="Fira Sans" panose="020B0503050000020004" pitchFamily="34" charset="0"/>
              </a:rPr>
              <a:t>Lexrank</a:t>
            </a:r>
            <a:endParaRPr lang="en-IN" dirty="0">
              <a:solidFill>
                <a:srgbClr val="DAD1E6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1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515</Words>
  <Application>Microsoft Office PowerPoint</Application>
  <PresentationFormat>Custom</PresentationFormat>
  <Paragraphs>90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Fira Sans</vt:lpstr>
      <vt:lpstr>Inconsolata</vt:lpstr>
      <vt:lpstr>Noto Sans Symbols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Shuvam Bose</cp:lastModifiedBy>
  <cp:revision>8</cp:revision>
  <cp:lastPrinted>2023-07-21T04:34:10Z</cp:lastPrinted>
  <dcterms:created xsi:type="dcterms:W3CDTF">2023-07-21T04:08:21Z</dcterms:created>
  <dcterms:modified xsi:type="dcterms:W3CDTF">2023-07-29T14:34:30Z</dcterms:modified>
</cp:coreProperties>
</file>